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97" r:id="rId2"/>
    <p:sldId id="256" r:id="rId3"/>
    <p:sldId id="257" r:id="rId4"/>
    <p:sldId id="258" r:id="rId5"/>
    <p:sldId id="259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8" r:id="rId19"/>
    <p:sldId id="279" r:id="rId20"/>
    <p:sldId id="281" r:id="rId21"/>
    <p:sldId id="282" r:id="rId22"/>
    <p:sldId id="283" r:id="rId23"/>
    <p:sldId id="285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30179-FA9C-4014-8F01-CAFCB7838AD8}" type="datetimeFigureOut">
              <a:rPr lang="it-IT"/>
              <a:pPr>
                <a:defRPr/>
              </a:pPr>
              <a:t>22/04/2015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55436-DBB9-46D9-8DBE-1130BD542364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C3385-6C43-4E34-BEE1-A3C3555A2D74}" type="datetimeFigureOut">
              <a:rPr lang="it-IT"/>
              <a:pPr>
                <a:defRPr/>
              </a:pPr>
              <a:t>22/04/2015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4CD3D-313A-4672-94E8-71275EB97E8C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655F-46AD-4554-8C01-17B996DA9D37}" type="datetimeFigureOut">
              <a:rPr lang="it-IT"/>
              <a:pPr>
                <a:defRPr/>
              </a:pPr>
              <a:t>22/04/2015</a:t>
            </a:fld>
            <a:endParaRPr lang="it-I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608AE-5AA7-4AA1-8129-E4CA9839DCE9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11732-0A35-4327-8194-861841914CFE}" type="datetimeFigureOut">
              <a:rPr lang="it-IT"/>
              <a:pPr>
                <a:defRPr/>
              </a:pPr>
              <a:t>22/04/2015</a:t>
            </a:fld>
            <a:endParaRPr lang="it-IT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93738-8930-4AE5-81FA-E68687716B3C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E164-7C3A-4C1B-83C8-2C3DA5C0A3DB}" type="datetimeFigureOut">
              <a:rPr lang="it-IT"/>
              <a:pPr>
                <a:defRPr/>
              </a:pPr>
              <a:t>22/04/2015</a:t>
            </a:fld>
            <a:endParaRPr lang="it-IT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ACD1C-4482-486F-8D89-09E40D87098D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51BA-48AE-405B-BB89-A8A5EFC1130A}" type="datetimeFigureOut">
              <a:rPr lang="it-IT"/>
              <a:pPr>
                <a:defRPr/>
              </a:pPr>
              <a:t>22/04/2015</a:t>
            </a:fld>
            <a:endParaRPr lang="it-IT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37077-042D-4A08-A46C-2C8E666AFEB7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C521-D095-4445-9C7F-71AD0B8A5373}" type="datetimeFigureOut">
              <a:rPr lang="it-IT"/>
              <a:pPr>
                <a:defRPr/>
              </a:pPr>
              <a:t>22/04/2015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16919-E1BE-4CC8-A5AE-6F7BF550FC8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41E32-87BC-458B-BF1F-D606B8DAAE8F}" type="datetimeFigureOut">
              <a:rPr lang="it-IT"/>
              <a:pPr>
                <a:defRPr/>
              </a:pPr>
              <a:t>22/04/2015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AEB02-66DF-4823-816C-E9965EF2E015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2B1BF-F58A-48BC-92BA-23DAA7C44EB6}" type="datetimeFigureOut">
              <a:rPr lang="it-IT"/>
              <a:pPr>
                <a:defRPr/>
              </a:pPr>
              <a:t>22/04/2015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9BC8-51BB-4593-ABC1-4B116CD8E96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0277-2EFA-484F-B9C4-86BB0F2ED18D}" type="datetimeFigureOut">
              <a:rPr lang="it-IT"/>
              <a:pPr>
                <a:defRPr/>
              </a:pPr>
              <a:t>22/04/2015</a:t>
            </a:fld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95F85-8FEC-4A30-ABAF-73F760C8B1C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8123A-4BC7-4180-AB1C-818B4E521979}" type="datetimeFigureOut">
              <a:rPr lang="it-IT"/>
              <a:pPr>
                <a:defRPr/>
              </a:pPr>
              <a:t>22/04/2015</a:t>
            </a:fld>
            <a:endParaRPr lang="it-IT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1CF7-43E8-4395-BD41-BC9C03407139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9F075-D42E-4EDF-B441-9F11FF406385}" type="datetimeFigureOut">
              <a:rPr lang="it-IT"/>
              <a:pPr>
                <a:defRPr/>
              </a:pPr>
              <a:t>22/04/2015</a:t>
            </a:fld>
            <a:endParaRPr lang="it-IT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D2B8-FA5B-463B-81F0-D1A187FA7833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20A9-E15E-4BCD-81D8-6B423EFD695A}" type="datetimeFigureOut">
              <a:rPr lang="it-IT"/>
              <a:pPr>
                <a:defRPr/>
              </a:pPr>
              <a:t>22/04/2015</a:t>
            </a:fld>
            <a:endParaRPr lang="it-IT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9449-3934-46B3-8E3C-BC3C079776DF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63E7E-32FB-4E83-80DB-3F2DF3410600}" type="datetimeFigureOut">
              <a:rPr lang="it-IT"/>
              <a:pPr>
                <a:defRPr/>
              </a:pPr>
              <a:t>22/04/2015</a:t>
            </a:fld>
            <a:endParaRPr lang="it-IT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5E24-07DE-46A3-89BA-FA587B4D8C1F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A2B51-A9B9-4EB6-B13F-029EE42A61B1}" type="datetimeFigureOut">
              <a:rPr lang="it-IT"/>
              <a:pPr>
                <a:defRPr/>
              </a:pPr>
              <a:t>22/04/2015</a:t>
            </a:fld>
            <a:endParaRPr lang="it-IT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856C3-7B49-4AD0-955A-88108200482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D254-933B-47B4-A37D-717FEFA69CB7}" type="datetimeFigureOut">
              <a:rPr lang="it-IT"/>
              <a:pPr>
                <a:defRPr/>
              </a:pPr>
              <a:t>22/04/2015</a:t>
            </a:fld>
            <a:endParaRPr lang="it-IT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B04C-B403-44CA-BFDB-4D596FAE6F3A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454"/>
            <a:chExt cx="1952625" cy="5678297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8C309F-0C02-4E9F-B5FB-A15D8ACE5045}" type="datetimeFigureOut">
              <a:rPr lang="it-IT"/>
              <a:pPr>
                <a:defRPr/>
              </a:pPr>
              <a:t>22/04/2015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64EB073F-FF4A-4A27-844E-87D562636BB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14825" y="3573463"/>
            <a:ext cx="5970588" cy="1281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Emilia-Romagna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843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14825" y="825500"/>
            <a:ext cx="4013200" cy="326548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>
          <a:xfrm>
            <a:off x="2589213" y="4645025"/>
            <a:ext cx="8915400" cy="566738"/>
          </a:xfrm>
        </p:spPr>
        <p:txBody>
          <a:bodyPr/>
          <a:lstStyle/>
          <a:p>
            <a:r>
              <a:rPr lang="it-IT" b="1" smtClean="0"/>
              <a:t>L’etica politica, dentro un solido sistema di valori</a:t>
            </a:r>
          </a:p>
        </p:txBody>
      </p:sp>
      <p:pic>
        <p:nvPicPr>
          <p:cNvPr id="27650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676" b="8676"/>
          <a:stretch>
            <a:fillRect/>
          </a:stretch>
        </p:blipFill>
        <p:spPr>
          <a:xfrm>
            <a:off x="2589213" y="635000"/>
            <a:ext cx="8915400" cy="385445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1058862"/>
          </a:xfrm>
        </p:spPr>
        <p:txBody>
          <a:bodyPr rtlCol="0">
            <a:normAutofit fontScale="92500" lnSpcReduction="20000"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superiorità morale non si acquisisce. Va dimostrata ogni giorno, con onestà e disciplina.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Dobbiamo essere in prima linea nella lotta alla corruzione, ed esigere il rispetto delle regole. A partire da quelle che ci diamo.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>
          <a:xfrm>
            <a:off x="2009775" y="4249738"/>
            <a:ext cx="9494838" cy="566737"/>
          </a:xfrm>
        </p:spPr>
        <p:txBody>
          <a:bodyPr/>
          <a:lstStyle/>
          <a:p>
            <a:r>
              <a:rPr lang="it-IT" b="1" smtClean="0"/>
              <a:t>Innovare le nostre forme di radicamento</a:t>
            </a:r>
          </a:p>
        </p:txBody>
      </p:sp>
      <p:pic>
        <p:nvPicPr>
          <p:cNvPr id="28674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66" b="15166"/>
          <a:stretch>
            <a:fillRect/>
          </a:stretch>
        </p:blipFill>
        <p:spPr>
          <a:xfrm>
            <a:off x="2009775" y="635000"/>
            <a:ext cx="9494838" cy="3614738"/>
          </a:xfrm>
        </p:spPr>
      </p:pic>
      <p:sp>
        <p:nvSpPr>
          <p:cNvPr id="28675" name="Segnaposto testo 3"/>
          <p:cNvSpPr>
            <a:spLocks noGrp="1"/>
          </p:cNvSpPr>
          <p:nvPr>
            <p:ph type="body" sz="half" idx="2"/>
          </p:nvPr>
        </p:nvSpPr>
        <p:spPr>
          <a:xfrm>
            <a:off x="2009775" y="4816475"/>
            <a:ext cx="9494838" cy="1662113"/>
          </a:xfrm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it-IT" sz="1800" smtClean="0"/>
              <a:t>La presenza in ogni realtà territoriale è e deve continuare a essere la nostra forza</a:t>
            </a:r>
          </a:p>
          <a:p>
            <a:pPr marL="171450" indent="-171450">
              <a:buFont typeface="Arial" charset="0"/>
              <a:buChar char="•"/>
            </a:pPr>
            <a:r>
              <a:rPr lang="it-IT" sz="1800" smtClean="0"/>
              <a:t>Dobbiamo adeguare questa presenza ai mutamenti istituzionali</a:t>
            </a:r>
          </a:p>
          <a:p>
            <a:pPr marL="171450" indent="-171450">
              <a:buFont typeface="Arial" charset="0"/>
              <a:buChar char="•"/>
            </a:pPr>
            <a:r>
              <a:rPr lang="it-IT" sz="1800" smtClean="0"/>
              <a:t>Alle forme organizzative tradizionali dobbiamo unire quelle innovative della rete</a:t>
            </a:r>
          </a:p>
          <a:p>
            <a:pPr marL="171450" indent="-171450">
              <a:buFont typeface="Arial" charset="0"/>
              <a:buChar char="•"/>
            </a:pPr>
            <a:r>
              <a:rPr lang="it-IT" sz="1800" smtClean="0"/>
              <a:t>Capacità politico-organizzativa e qualità amministrativa devono stare insieme</a:t>
            </a:r>
          </a:p>
          <a:p>
            <a:pPr marL="171450" indent="-171450">
              <a:buFont typeface="Arial" charset="0"/>
              <a:buChar char="•"/>
            </a:pPr>
            <a:endParaRPr lang="it-IT" smtClean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>
          <a:xfrm>
            <a:off x="2589213" y="4645025"/>
            <a:ext cx="8915400" cy="566738"/>
          </a:xfrm>
        </p:spPr>
        <p:txBody>
          <a:bodyPr/>
          <a:lstStyle/>
          <a:p>
            <a:r>
              <a:rPr lang="it-IT" b="1" smtClean="0"/>
              <a:t>Circoli aperti in un partito aperto</a:t>
            </a:r>
          </a:p>
        </p:txBody>
      </p:sp>
      <p:pic>
        <p:nvPicPr>
          <p:cNvPr id="29698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178" b="21178"/>
          <a:stretch>
            <a:fillRect/>
          </a:stretch>
        </p:blipFill>
        <p:spPr>
          <a:xfrm>
            <a:off x="2589213" y="635000"/>
            <a:ext cx="8915400" cy="3854450"/>
          </a:xfrm>
        </p:spPr>
      </p:pic>
      <p:sp>
        <p:nvSpPr>
          <p:cNvPr id="29699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1084262"/>
          </a:xfrm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it-IT" sz="1800" smtClean="0"/>
              <a:t>Il PD deve essere disponibile all’accoglienza e al dialogo</a:t>
            </a:r>
          </a:p>
          <a:p>
            <a:pPr marL="171450" indent="-171450">
              <a:buFont typeface="Arial" charset="0"/>
              <a:buChar char="•"/>
            </a:pPr>
            <a:r>
              <a:rPr lang="it-IT" sz="1800" smtClean="0"/>
              <a:t>Creiamo una rete di «Circoli aperti» da condividere con associazioni e organizzazioni locali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76425" y="957263"/>
            <a:ext cx="5322888" cy="11033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Feste dell’Unità: il popolo democratico che sta insieme e si diverte</a:t>
            </a:r>
            <a:endParaRPr lang="it-IT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22" name="Segnaposto testo 3"/>
          <p:cNvSpPr>
            <a:spLocks noGrp="1"/>
          </p:cNvSpPr>
          <p:nvPr>
            <p:ph type="body" sz="half" idx="2"/>
          </p:nvPr>
        </p:nvSpPr>
        <p:spPr>
          <a:xfrm>
            <a:off x="1762125" y="2338388"/>
            <a:ext cx="4752975" cy="432752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it-IT" sz="2000" smtClean="0"/>
              <a:t>Le feste sono l’occasione per finanziare dal basso il partito e, soprattutto un modo per fare comunità, con l’impegno e il divertimento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 smtClean="0"/>
              <a:t>Dobbiamo salvaguardare e innovare le nostre Feste, coinvolgere e valorizzare i tanti volontari che le animano</a:t>
            </a:r>
          </a:p>
        </p:txBody>
      </p:sp>
      <p:pic>
        <p:nvPicPr>
          <p:cNvPr id="30723" name="Segnaposto immagine 1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33" b="633"/>
          <a:stretch>
            <a:fillRect/>
          </a:stretch>
        </p:blipFill>
        <p:spPr>
          <a:xfrm>
            <a:off x="6735763" y="635000"/>
            <a:ext cx="4945062" cy="4838700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/>
          <p:cNvSpPr>
            <a:spLocks noGrp="1"/>
          </p:cNvSpPr>
          <p:nvPr>
            <p:ph type="title"/>
          </p:nvPr>
        </p:nvSpPr>
        <p:spPr>
          <a:xfrm>
            <a:off x="2589213" y="4645025"/>
            <a:ext cx="8915400" cy="566738"/>
          </a:xfrm>
        </p:spPr>
        <p:txBody>
          <a:bodyPr/>
          <a:lstStyle/>
          <a:p>
            <a:r>
              <a:rPr lang="it-IT" b="1" smtClean="0"/>
              <a:t>I Giovani Democratici</a:t>
            </a:r>
          </a:p>
        </p:txBody>
      </p:sp>
      <p:pic>
        <p:nvPicPr>
          <p:cNvPr id="31746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434" b="19434"/>
          <a:stretch>
            <a:fillRect/>
          </a:stretch>
        </p:blipFill>
        <p:spPr>
          <a:xfrm>
            <a:off x="2589213" y="635000"/>
            <a:ext cx="8915400" cy="3854450"/>
          </a:xfrm>
        </p:spPr>
      </p:pic>
      <p:sp>
        <p:nvSpPr>
          <p:cNvPr id="31747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5351463"/>
            <a:ext cx="8915400" cy="1071562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I Giovani Democratici aprono il PD a nuove relazioni e rapporti, a nuove tematiche culturali e politiche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L’esperienza dei GD deve essere valorizzata e sostenuta dal PD</a:t>
            </a:r>
          </a:p>
          <a:p>
            <a:pPr marL="285750" indent="-285750">
              <a:buFont typeface="Arial" charset="0"/>
              <a:buChar char="•"/>
            </a:pPr>
            <a:endParaRPr lang="it-IT" sz="1800" smtClean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/>
          <p:cNvSpPr>
            <a:spLocks noGrp="1"/>
          </p:cNvSpPr>
          <p:nvPr>
            <p:ph type="title"/>
          </p:nvPr>
        </p:nvSpPr>
        <p:spPr>
          <a:xfrm>
            <a:off x="2203450" y="995363"/>
            <a:ext cx="4479925" cy="846137"/>
          </a:xfrm>
        </p:spPr>
        <p:txBody>
          <a:bodyPr/>
          <a:lstStyle/>
          <a:p>
            <a:r>
              <a:rPr lang="it-IT" b="1" smtClean="0"/>
              <a:t>La Conferenza delle </a:t>
            </a:r>
            <a:br>
              <a:rPr lang="it-IT" b="1" smtClean="0"/>
            </a:br>
            <a:r>
              <a:rPr lang="it-IT" b="1" smtClean="0"/>
              <a:t>Donne Democratiche</a:t>
            </a:r>
          </a:p>
        </p:txBody>
      </p:sp>
      <p:sp>
        <p:nvSpPr>
          <p:cNvPr id="32770" name="Segnaposto testo 3"/>
          <p:cNvSpPr>
            <a:spLocks noGrp="1"/>
          </p:cNvSpPr>
          <p:nvPr>
            <p:ph type="body" sz="half" idx="2"/>
          </p:nvPr>
        </p:nvSpPr>
        <p:spPr>
          <a:xfrm>
            <a:off x="2203450" y="2446338"/>
            <a:ext cx="4479925" cy="343852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it-IT" sz="2000" smtClean="0"/>
              <a:t>Dalle Conferenze regionale e provinciali è venuto un forte impulso all’iniziativa del PD per la parità e contro le discriminazioni di genere.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000" smtClean="0"/>
              <a:t>Il PD sosterrà con forza l’attività delle Conferenze, riconoscendone e valorizzandone il ruolo politico e di rappresentanza a ogni livello.</a:t>
            </a:r>
          </a:p>
        </p:txBody>
      </p:sp>
      <p:pic>
        <p:nvPicPr>
          <p:cNvPr id="32771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77" r="877"/>
          <a:stretch>
            <a:fillRect/>
          </a:stretch>
        </p:blipFill>
        <p:spPr>
          <a:xfrm>
            <a:off x="6904038" y="995363"/>
            <a:ext cx="4803775" cy="4889500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olo 1"/>
          <p:cNvSpPr>
            <a:spLocks noGrp="1"/>
          </p:cNvSpPr>
          <p:nvPr>
            <p:ph type="title"/>
          </p:nvPr>
        </p:nvSpPr>
        <p:spPr>
          <a:xfrm>
            <a:off x="2589213" y="4645025"/>
            <a:ext cx="8915400" cy="866775"/>
          </a:xfrm>
        </p:spPr>
        <p:txBody>
          <a:bodyPr/>
          <a:lstStyle/>
          <a:p>
            <a:r>
              <a:rPr lang="it-IT" b="1" smtClean="0"/>
              <a:t>Un nuovo modello di adesione: </a:t>
            </a:r>
            <a:br>
              <a:rPr lang="it-IT" b="1" smtClean="0"/>
            </a:br>
            <a:r>
              <a:rPr lang="it-IT" b="1" smtClean="0"/>
              <a:t>l’Albo degli elettori a partire dall’Emilia-Romagna</a:t>
            </a:r>
          </a:p>
        </p:txBody>
      </p:sp>
      <p:pic>
        <p:nvPicPr>
          <p:cNvPr id="33794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73" b="2573"/>
          <a:stretch>
            <a:fillRect/>
          </a:stretch>
        </p:blipFill>
        <p:spPr>
          <a:xfrm>
            <a:off x="2589213" y="635000"/>
            <a:ext cx="8915400" cy="3854450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Segnaposto contenuto 12"/>
          <p:cNvGraphicFramePr>
            <a:graphicFrameLocks noGrp="1"/>
          </p:cNvGraphicFramePr>
          <p:nvPr>
            <p:ph idx="1"/>
          </p:nvPr>
        </p:nvGraphicFramePr>
        <p:xfrm>
          <a:off x="6350000" y="395288"/>
          <a:ext cx="5283200" cy="5516562"/>
        </p:xfrm>
        <a:graphic>
          <a:graphicData uri="http://schemas.openxmlformats.org/presentationml/2006/ole">
            <p:oleObj spid="_x0000_s34817" r:id="rId3" imgW="5279594" imgH="5517358" progId="Excel.Chart.8">
              <p:embed/>
            </p:oleObj>
          </a:graphicData>
        </a:graphic>
      </p:graphicFrame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446088"/>
            <a:ext cx="3505200" cy="5414962"/>
          </a:xfrm>
        </p:spPr>
        <p:txBody>
          <a:bodyPr rtlCol="0">
            <a:normAutofit lnSpcReduction="10000"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Gli elettori delle Primarie PD entrano a far parte dell’Albo degli elettori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Gli elettori inseriti nell’Albo e gli iscritti inseriti nell’Anagrafe, sono gli aderenti del PD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gestione e l’aggiornamento dell’Albo e dell’Anagrafe è condizione per promuovere nuove forme di partecipazione e di consultazione, anche online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PDER si propone per sperimentare un modello di gestione dell’Albo che può essere esteso a livello nazionale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olo 1"/>
          <p:cNvSpPr>
            <a:spLocks noGrp="1"/>
          </p:cNvSpPr>
          <p:nvPr>
            <p:ph type="title"/>
          </p:nvPr>
        </p:nvSpPr>
        <p:spPr>
          <a:xfrm>
            <a:off x="2589213" y="3722688"/>
            <a:ext cx="8915400" cy="566737"/>
          </a:xfrm>
        </p:spPr>
        <p:txBody>
          <a:bodyPr/>
          <a:lstStyle/>
          <a:p>
            <a:r>
              <a:rPr lang="it-IT" b="1" smtClean="0"/>
              <a:t>Formazione: per una politica fatta con professionalità</a:t>
            </a:r>
          </a:p>
        </p:txBody>
      </p:sp>
      <p:sp>
        <p:nvSpPr>
          <p:cNvPr id="35842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4443413"/>
            <a:ext cx="8915400" cy="20732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In rapporto con le esperienze del territorio, istituiremo la «Scuola di Politica» del PD dell’Emilia-Romagna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Promuoveremo anche la formazione politico-organizzativa dei gruppi dirigenti dei Circoli 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Dobbiamo valorizzare e gestire al meglio, anche con nuovi strumenti informatici, il patrimonio umano e di idee di cui il PD dispone nei territori</a:t>
            </a:r>
          </a:p>
          <a:p>
            <a:pPr marL="285750" indent="-285750">
              <a:buFont typeface="Arial" charset="0"/>
              <a:buChar char="•"/>
            </a:pPr>
            <a:endParaRPr lang="it-IT" sz="1800" smtClean="0"/>
          </a:p>
        </p:txBody>
      </p:sp>
      <p:pic>
        <p:nvPicPr>
          <p:cNvPr id="35843" name="Segnaposto immagine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797" b="7797"/>
          <a:stretch>
            <a:fillRect/>
          </a:stretch>
        </p:blipFill>
        <p:spPr>
          <a:xfrm>
            <a:off x="2589213" y="309563"/>
            <a:ext cx="8915400" cy="3413125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>
          <a:xfrm>
            <a:off x="2344738" y="623888"/>
            <a:ext cx="9159875" cy="1281112"/>
          </a:xfrm>
        </p:spPr>
        <p:txBody>
          <a:bodyPr/>
          <a:lstStyle/>
          <a:p>
            <a:r>
              <a:rPr lang="it-IT" sz="6000" b="1" smtClean="0">
                <a:solidFill>
                  <a:srgbClr val="FF3300"/>
                </a:solidFill>
              </a:rPr>
              <a:t>PD: </a:t>
            </a:r>
            <a:r>
              <a:rPr lang="it-IT" sz="6000" smtClean="0">
                <a:solidFill>
                  <a:srgbClr val="FF3300"/>
                </a:solidFill>
              </a:rPr>
              <a:t>il</a:t>
            </a:r>
            <a:r>
              <a:rPr lang="it-IT" sz="6000" b="1" smtClean="0">
                <a:solidFill>
                  <a:srgbClr val="FF3300"/>
                </a:solidFill>
              </a:rPr>
              <a:t> Partito delle idee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400" cy="2262188"/>
          </a:xfrm>
        </p:spPr>
        <p:txBody>
          <a:bodyPr/>
          <a:lstStyle/>
          <a:p>
            <a:pPr algn="ctr"/>
            <a:r>
              <a:rPr lang="it-IT" sz="11000" b="1" smtClean="0">
                <a:solidFill>
                  <a:srgbClr val="FF3300"/>
                </a:solidFill>
              </a:rPr>
              <a:t>Tocca a noi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9213" y="4776788"/>
            <a:ext cx="8915400" cy="1127125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it-IT" dirty="0" smtClean="0"/>
              <a:t>Congresso regionale del PARTITO DEMOCRATICO – EMILIA-ROMAGNA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it-IT" sz="2800" b="1" dirty="0" smtClean="0"/>
              <a:t>Documento politico-programmatico di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it-IT" sz="2800" b="1" dirty="0" smtClean="0"/>
              <a:t>PAOLO CALVANO</a:t>
            </a:r>
            <a:endParaRPr lang="it-IT" sz="2800" b="1" dirty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1"/>
          <p:cNvSpPr>
            <a:spLocks noGrp="1"/>
          </p:cNvSpPr>
          <p:nvPr>
            <p:ph type="title"/>
          </p:nvPr>
        </p:nvSpPr>
        <p:spPr>
          <a:xfrm>
            <a:off x="2589213" y="4645025"/>
            <a:ext cx="8915400" cy="566738"/>
          </a:xfrm>
        </p:spPr>
        <p:txBody>
          <a:bodyPr/>
          <a:lstStyle/>
          <a:p>
            <a:r>
              <a:rPr lang="it-IT" b="1" smtClean="0"/>
              <a:t>La Conferenza Programmatica Annuale</a:t>
            </a:r>
          </a:p>
        </p:txBody>
      </p:sp>
      <p:pic>
        <p:nvPicPr>
          <p:cNvPr id="37890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110" r="5110"/>
          <a:stretch>
            <a:fillRect/>
          </a:stretch>
        </p:blipFill>
        <p:spPr>
          <a:xfrm>
            <a:off x="2589213" y="635000"/>
            <a:ext cx="8915400" cy="3854450"/>
          </a:xfrm>
        </p:spPr>
      </p:pic>
      <p:sp>
        <p:nvSpPr>
          <p:cNvPr id="37891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5248275"/>
            <a:ext cx="8915400" cy="148748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Ogni anno aggiorneremo idee e programmi del PD in una Conferenza programmatica capace di coinvolgere le strutture e le competenze del PD ma anche le componenti sociali ed economiche della società regionale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I «Forum tematici» sono il luogo dell’elaborazione programmatica</a:t>
            </a:r>
          </a:p>
          <a:p>
            <a:pPr marL="285750" indent="-285750">
              <a:buFont typeface="Arial" charset="0"/>
              <a:buChar char="•"/>
            </a:pPr>
            <a:endParaRPr lang="it-IT" sz="1800" smtClean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>
          <a:xfrm>
            <a:off x="2589213" y="4576763"/>
            <a:ext cx="8915400" cy="566737"/>
          </a:xfrm>
        </p:spPr>
        <p:txBody>
          <a:bodyPr/>
          <a:lstStyle/>
          <a:p>
            <a:r>
              <a:rPr lang="it-IT" b="1" smtClean="0"/>
              <a:t>Il Coordinamento degli eletti, dai Comuni all’UE</a:t>
            </a:r>
          </a:p>
        </p:txBody>
      </p:sp>
      <p:pic>
        <p:nvPicPr>
          <p:cNvPr id="38914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383" b="28383"/>
          <a:stretch>
            <a:fillRect/>
          </a:stretch>
        </p:blipFill>
        <p:spPr>
          <a:xfrm>
            <a:off x="2589213" y="635000"/>
            <a:ext cx="8915400" cy="385445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5253038"/>
            <a:ext cx="8915400" cy="1314450"/>
          </a:xfrm>
        </p:spPr>
        <p:txBody>
          <a:bodyPr rtlCol="0">
            <a:normAutofit lnSpcReduction="10000"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 una più forte capacità di proposta e di governo serve il Coordinamento degli eletti a tutti i livelli, dai Comuni al Parlamento Europeo.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E’ questo il luogo dello scambio di idee e proposte, il luogo della relazione positiva tra il partito e le sue rappresentanze istituzionali.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/>
          <p:cNvSpPr>
            <a:spLocks noGrp="1"/>
          </p:cNvSpPr>
          <p:nvPr>
            <p:ph type="title"/>
          </p:nvPr>
        </p:nvSpPr>
        <p:spPr>
          <a:xfrm>
            <a:off x="2589213" y="4645025"/>
            <a:ext cx="8915400" cy="566738"/>
          </a:xfrm>
        </p:spPr>
        <p:txBody>
          <a:bodyPr/>
          <a:lstStyle/>
          <a:p>
            <a:r>
              <a:rPr lang="it-IT" b="1" smtClean="0"/>
              <a:t>Trasparenza della gestione e dell’azione</a:t>
            </a:r>
          </a:p>
        </p:txBody>
      </p:sp>
      <p:sp>
        <p:nvSpPr>
          <p:cNvPr id="39938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5211763"/>
            <a:ext cx="8915400" cy="1420812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Per il PD trasparenza significa apertura verso l’esterno e verso il proprio interno.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Trasparenza nell’azione politica e trasparenza nelle forme di finanziamento della politica</a:t>
            </a:r>
          </a:p>
        </p:txBody>
      </p:sp>
      <p:pic>
        <p:nvPicPr>
          <p:cNvPr id="39939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961" b="20961"/>
          <a:stretch>
            <a:fillRect/>
          </a:stretch>
        </p:blipFill>
        <p:spPr>
          <a:xfrm>
            <a:off x="2589213" y="635000"/>
            <a:ext cx="8915400" cy="3854450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Pensiamo il futuro dell’Emilia-Romagna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1"/>
          <p:cNvSpPr>
            <a:spLocks noGrp="1"/>
          </p:cNvSpPr>
          <p:nvPr>
            <p:ph type="title"/>
          </p:nvPr>
        </p:nvSpPr>
        <p:spPr>
          <a:xfrm>
            <a:off x="2589213" y="4645025"/>
            <a:ext cx="8915400" cy="566738"/>
          </a:xfrm>
        </p:spPr>
        <p:txBody>
          <a:bodyPr/>
          <a:lstStyle/>
          <a:p>
            <a:r>
              <a:rPr lang="it-IT" b="1" smtClean="0"/>
              <a:t>Lavoro</a:t>
            </a:r>
          </a:p>
        </p:txBody>
      </p:sp>
      <p:sp>
        <p:nvSpPr>
          <p:cNvPr id="41986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5211763"/>
            <a:ext cx="8915400" cy="1395412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E’ il tema centrale della nostra politica, con nuovo lavoro, rafforzamento della capacità d’impresa e tutela del lavoro.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Il nuovo «Patto per il lavoro» promosso dalla Regione deve accompagnare le azioni di fuoriuscita dalla crisi.</a:t>
            </a:r>
          </a:p>
        </p:txBody>
      </p:sp>
      <p:pic>
        <p:nvPicPr>
          <p:cNvPr id="41987" name="Segnaposto immagine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159" b="14159"/>
          <a:stretch>
            <a:fillRect/>
          </a:stretch>
        </p:blipFill>
        <p:spPr>
          <a:xfrm>
            <a:off x="2589213" y="635000"/>
            <a:ext cx="8915400" cy="3854450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>
          <a:xfrm>
            <a:off x="2589213" y="4645025"/>
            <a:ext cx="8915400" cy="566738"/>
          </a:xfrm>
        </p:spPr>
        <p:txBody>
          <a:bodyPr/>
          <a:lstStyle/>
          <a:p>
            <a:r>
              <a:rPr lang="it-IT" b="1" smtClean="0"/>
              <a:t>Burocrazia</a:t>
            </a:r>
          </a:p>
        </p:txBody>
      </p:sp>
      <p:pic>
        <p:nvPicPr>
          <p:cNvPr id="43010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943" b="12943"/>
          <a:stretch>
            <a:fillRect/>
          </a:stretch>
        </p:blipFill>
        <p:spPr>
          <a:xfrm>
            <a:off x="2589213" y="635000"/>
            <a:ext cx="8915400" cy="3854450"/>
          </a:xfrm>
        </p:spPr>
      </p:pic>
      <p:sp>
        <p:nvSpPr>
          <p:cNvPr id="43011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5233988"/>
            <a:ext cx="8915400" cy="1373187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it-IT" sz="1800" smtClean="0"/>
              <a:t>La pesantezza della burocrazia è generalmente avvertita come una delle principali urgenze.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800" smtClean="0"/>
              <a:t>Promuoveremo e sosterremo ogni azione locale e nazionale per eliminare procedure e strutture inutili.</a:t>
            </a:r>
          </a:p>
          <a:p>
            <a:pPr marL="285750" indent="-285750">
              <a:buFont typeface="Arial" charset="0"/>
              <a:buChar char="•"/>
            </a:pPr>
            <a:endParaRPr lang="it-IT" sz="1800" smtClean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1"/>
          <p:cNvSpPr>
            <a:spLocks noGrp="1"/>
          </p:cNvSpPr>
          <p:nvPr>
            <p:ph type="title"/>
          </p:nvPr>
        </p:nvSpPr>
        <p:spPr>
          <a:xfrm>
            <a:off x="2589213" y="4645025"/>
            <a:ext cx="8915400" cy="566738"/>
          </a:xfrm>
        </p:spPr>
        <p:txBody>
          <a:bodyPr/>
          <a:lstStyle/>
          <a:p>
            <a:r>
              <a:rPr lang="it-IT" b="1" smtClean="0"/>
              <a:t>Legalità</a:t>
            </a:r>
          </a:p>
        </p:txBody>
      </p:sp>
      <p:sp>
        <p:nvSpPr>
          <p:cNvPr id="4403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5211763"/>
            <a:ext cx="8915400" cy="1395412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Il PD deve essere in prima fila nel contrasto della corruzione, delle mafie e della criminalità.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Oltre all’inasprimento delle sanzioni, serve eliminare il «minimo ribasso» dagii appalti pubblici e una maggiore e rigorosa capacità di vigilanza</a:t>
            </a:r>
          </a:p>
        </p:txBody>
      </p:sp>
      <p:pic>
        <p:nvPicPr>
          <p:cNvPr id="44035" name="Segnaposto immagine 1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647" b="17647"/>
          <a:stretch>
            <a:fillRect/>
          </a:stretch>
        </p:blipFill>
        <p:spPr>
          <a:xfrm>
            <a:off x="2589213" y="385763"/>
            <a:ext cx="8915400" cy="4259262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/>
          <p:cNvSpPr>
            <a:spLocks noGrp="1"/>
          </p:cNvSpPr>
          <p:nvPr>
            <p:ph type="title"/>
          </p:nvPr>
        </p:nvSpPr>
        <p:spPr>
          <a:xfrm>
            <a:off x="2589213" y="4198938"/>
            <a:ext cx="8915400" cy="449262"/>
          </a:xfrm>
        </p:spPr>
        <p:txBody>
          <a:bodyPr/>
          <a:lstStyle/>
          <a:p>
            <a:r>
              <a:rPr lang="it-IT" b="1" smtClean="0"/>
              <a:t>Ambiente e territorio</a:t>
            </a:r>
          </a:p>
        </p:txBody>
      </p:sp>
      <p:pic>
        <p:nvPicPr>
          <p:cNvPr id="45058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051" b="23051"/>
          <a:stretch>
            <a:fillRect/>
          </a:stretch>
        </p:blipFill>
        <p:spPr>
          <a:xfrm>
            <a:off x="2589213" y="347663"/>
            <a:ext cx="8915400" cy="3851275"/>
          </a:xfrm>
        </p:spPr>
      </p:pic>
      <p:sp>
        <p:nvSpPr>
          <p:cNvPr id="45059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4648200"/>
            <a:ext cx="8915400" cy="2049463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Anche da nuove politiche per l’ambiente può venire un importante apporto alla ripresa dell’economia.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Per i rifiuti puntiamo su riduzione, riciclo e incentivazione dei comportamenti virtuosi.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Contrasto del dissesto idrogeologico e del consumo di suolo per una difesa attiva del territorio regionale e della montagna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1"/>
          <p:cNvSpPr>
            <a:spLocks noGrp="1"/>
          </p:cNvSpPr>
          <p:nvPr>
            <p:ph type="title"/>
          </p:nvPr>
        </p:nvSpPr>
        <p:spPr>
          <a:xfrm>
            <a:off x="2589213" y="4498975"/>
            <a:ext cx="8915400" cy="566738"/>
          </a:xfrm>
        </p:spPr>
        <p:txBody>
          <a:bodyPr/>
          <a:lstStyle/>
          <a:p>
            <a:r>
              <a:rPr lang="it-IT" b="1" smtClean="0"/>
              <a:t>Welfare e sanità</a:t>
            </a:r>
          </a:p>
        </p:txBody>
      </p:sp>
      <p:pic>
        <p:nvPicPr>
          <p:cNvPr id="46082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178" b="21178"/>
          <a:stretch>
            <a:fillRect/>
          </a:stretch>
        </p:blipFill>
        <p:spPr>
          <a:xfrm>
            <a:off x="2589213" y="635000"/>
            <a:ext cx="8915400" cy="3854450"/>
          </a:xfrm>
        </p:spPr>
      </p:pic>
      <p:sp>
        <p:nvSpPr>
          <p:cNvPr id="46083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5075238"/>
            <a:ext cx="8915400" cy="1531937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Il PD è per l’universalità dell’accesso ai servizi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Il presidio pubblico della sanità e del welfare deve avvenire con l’erogazione diretta dei servizi e con regole rigorose delle gestioni private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E’ fondamentale il rapporto di collaborazione con il Terzo settore </a:t>
            </a:r>
          </a:p>
          <a:p>
            <a:pPr marL="285750" indent="-285750">
              <a:buFont typeface="Arial" charset="0"/>
              <a:buChar char="•"/>
            </a:pPr>
            <a:endParaRPr lang="it-IT" sz="1800" b="1" smtClean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olo 1"/>
          <p:cNvSpPr>
            <a:spLocks noGrp="1"/>
          </p:cNvSpPr>
          <p:nvPr>
            <p:ph type="title"/>
          </p:nvPr>
        </p:nvSpPr>
        <p:spPr>
          <a:xfrm>
            <a:off x="2589213" y="4498975"/>
            <a:ext cx="8915400" cy="566738"/>
          </a:xfrm>
        </p:spPr>
        <p:txBody>
          <a:bodyPr/>
          <a:lstStyle/>
          <a:p>
            <a:r>
              <a:rPr lang="it-IT" b="1" smtClean="0"/>
              <a:t>Scuola</a:t>
            </a:r>
          </a:p>
        </p:txBody>
      </p:sp>
      <p:pic>
        <p:nvPicPr>
          <p:cNvPr id="47106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503" b="17503"/>
          <a:stretch>
            <a:fillRect/>
          </a:stretch>
        </p:blipFill>
        <p:spPr>
          <a:xfrm>
            <a:off x="2589213" y="635000"/>
            <a:ext cx="8915400" cy="3854450"/>
          </a:xfrm>
        </p:spPr>
      </p:pic>
      <p:sp>
        <p:nvSpPr>
          <p:cNvPr id="47107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5111750"/>
            <a:ext cx="8915400" cy="1238250"/>
          </a:xfrm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it-IT" sz="1800" b="1" smtClean="0"/>
              <a:t>Puntare sul merito abbattendo le diseguaglianze con politiche attive di sostegno al ‘diritto allo studio’</a:t>
            </a:r>
          </a:p>
          <a:p>
            <a:pPr marL="171450" indent="-171450">
              <a:buFont typeface="Arial" charset="0"/>
              <a:buChar char="•"/>
            </a:pPr>
            <a:r>
              <a:rPr lang="it-IT" sz="1800" b="1" smtClean="0"/>
              <a:t>Riforma del «0-6 anni» per ridisegnare il sistema dei servizi per l’infanzia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25" y="457200"/>
            <a:ext cx="6400800" cy="3454400"/>
          </a:xfrm>
        </p:spPr>
      </p:pic>
      <p:sp>
        <p:nvSpPr>
          <p:cNvPr id="20482" name="Titolo 1"/>
          <p:cNvSpPr txBox="1">
            <a:spLocks/>
          </p:cNvSpPr>
          <p:nvPr/>
        </p:nvSpPr>
        <p:spPr bwMode="auto">
          <a:xfrm>
            <a:off x="2619375" y="3381375"/>
            <a:ext cx="89106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it-IT" sz="3600">
                <a:solidFill>
                  <a:srgbClr val="262626"/>
                </a:solidFill>
                <a:latin typeface="Century Gothic" pitchFamily="34" charset="0"/>
              </a:rPr>
              <a:t>Tocca a noi, in Emilia-Romagna,</a:t>
            </a:r>
          </a:p>
          <a:p>
            <a:pPr defTabSz="457200"/>
            <a:r>
              <a:rPr lang="it-IT" sz="3600" b="1">
                <a:solidFill>
                  <a:srgbClr val="262626"/>
                </a:solidFill>
                <a:latin typeface="Century Gothic" pitchFamily="34" charset="0"/>
              </a:rPr>
              <a:t>decidere insieme come cambia il PD</a:t>
            </a:r>
            <a:r>
              <a:rPr lang="it-IT" sz="3600">
                <a:solidFill>
                  <a:srgbClr val="262626"/>
                </a:solidFill>
                <a:latin typeface="Century Gothic" pitchFamily="34" charset="0"/>
              </a:rPr>
              <a:t>.</a:t>
            </a:r>
          </a:p>
          <a:p>
            <a:pPr defTabSz="457200"/>
            <a:r>
              <a:rPr lang="it-IT" sz="3600">
                <a:solidFill>
                  <a:srgbClr val="262626"/>
                </a:solidFill>
                <a:latin typeface="Century Gothic" pitchFamily="34" charset="0"/>
              </a:rPr>
              <a:t>E tocca a noi reagire alla crisi della rappresentanza che da anni ha investito il Paese.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1"/>
          <p:cNvSpPr>
            <a:spLocks noGrp="1"/>
          </p:cNvSpPr>
          <p:nvPr>
            <p:ph type="title"/>
          </p:nvPr>
        </p:nvSpPr>
        <p:spPr>
          <a:xfrm>
            <a:off x="2589213" y="4525963"/>
            <a:ext cx="8915400" cy="566737"/>
          </a:xfrm>
        </p:spPr>
        <p:txBody>
          <a:bodyPr/>
          <a:lstStyle/>
          <a:p>
            <a:r>
              <a:rPr lang="it-IT" b="1" smtClean="0"/>
              <a:t>Università e ricerca</a:t>
            </a:r>
          </a:p>
        </p:txBody>
      </p:sp>
      <p:sp>
        <p:nvSpPr>
          <p:cNvPr id="48130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5127625"/>
            <a:ext cx="8915400" cy="13239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Promuovere e favorire lo scambio e l’integrazione tra Università, mondo della ricerca e sistema produttivo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Riattivare spazi di confronto tra operatori e rappresentanze studentesche per condividere buone prassi e strategie future</a:t>
            </a:r>
          </a:p>
        </p:txBody>
      </p:sp>
      <p:pic>
        <p:nvPicPr>
          <p:cNvPr id="48131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522" b="17522"/>
          <a:stretch>
            <a:fillRect/>
          </a:stretch>
        </p:blipFill>
        <p:spPr>
          <a:xfrm>
            <a:off x="2589213" y="635000"/>
            <a:ext cx="8915400" cy="3854450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olo 1"/>
          <p:cNvSpPr>
            <a:spLocks noGrp="1"/>
          </p:cNvSpPr>
          <p:nvPr>
            <p:ph type="title"/>
          </p:nvPr>
        </p:nvSpPr>
        <p:spPr>
          <a:xfrm>
            <a:off x="2589213" y="4525963"/>
            <a:ext cx="8915400" cy="566737"/>
          </a:xfrm>
        </p:spPr>
        <p:txBody>
          <a:bodyPr/>
          <a:lstStyle/>
          <a:p>
            <a:r>
              <a:rPr lang="it-IT" b="1" smtClean="0"/>
              <a:t>Diritti e parità</a:t>
            </a:r>
          </a:p>
        </p:txBody>
      </p:sp>
      <p:sp>
        <p:nvSpPr>
          <p:cNvPr id="4915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5127625"/>
            <a:ext cx="8915400" cy="1350963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it-IT" sz="1800" smtClean="0"/>
              <a:t>Vogliamo realizzare, a livello regionale e nazionale, politiche riconoscano piena cittadinanza e diritti a tutti gli individui.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800" smtClean="0"/>
              <a:t>Il PD vuole rappresentare la società nel suo pluralismo di bisogni, istanze e opportunità.</a:t>
            </a:r>
          </a:p>
        </p:txBody>
      </p:sp>
      <p:pic>
        <p:nvPicPr>
          <p:cNvPr id="49155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163" b="11163"/>
          <a:stretch>
            <a:fillRect/>
          </a:stretch>
        </p:blipFill>
        <p:spPr>
          <a:xfrm>
            <a:off x="2589213" y="635000"/>
            <a:ext cx="8915400" cy="3854450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/>
          <p:cNvSpPr>
            <a:spLocks noGrp="1"/>
          </p:cNvSpPr>
          <p:nvPr>
            <p:ph type="title"/>
          </p:nvPr>
        </p:nvSpPr>
        <p:spPr>
          <a:xfrm>
            <a:off x="2589213" y="3940175"/>
            <a:ext cx="8915400" cy="619125"/>
          </a:xfrm>
        </p:spPr>
        <p:txBody>
          <a:bodyPr/>
          <a:lstStyle/>
          <a:p>
            <a:r>
              <a:rPr lang="it-IT" b="1" smtClean="0"/>
              <a:t>Una legislatura costituente</a:t>
            </a:r>
          </a:p>
        </p:txBody>
      </p:sp>
      <p:pic>
        <p:nvPicPr>
          <p:cNvPr id="50178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830" b="16830"/>
          <a:stretch>
            <a:fillRect/>
          </a:stretch>
        </p:blipFill>
        <p:spPr>
          <a:xfrm>
            <a:off x="2589213" y="635000"/>
            <a:ext cx="8915400" cy="3305175"/>
          </a:xfrm>
        </p:spPr>
      </p:pic>
      <p:sp>
        <p:nvSpPr>
          <p:cNvPr id="50179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4559300"/>
            <a:ext cx="8915400" cy="18923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Come la prima legislatura fissò i caratteri del regionalismo emiliano-romagnolo, questa legislatura deve proporsi di ridefinire il ruolo della Regione nel nuovo assetto istituzionale che si va delineando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800" b="1" smtClean="0"/>
              <a:t>Vogliamo promuovere un nuovo regionalismo, di cui l’Emilia-Romagna sia protagonista; vogliamo passare dalla Regione ‘policentrica’ alla Regione che si fa città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>
          <a:xfrm>
            <a:off x="2254250" y="623888"/>
            <a:ext cx="9250363" cy="2338387"/>
          </a:xfrm>
        </p:spPr>
        <p:txBody>
          <a:bodyPr/>
          <a:lstStyle/>
          <a:p>
            <a:r>
              <a:rPr lang="it-IT" sz="6000" smtClean="0">
                <a:solidFill>
                  <a:srgbClr val="FF3300"/>
                </a:solidFill>
              </a:rPr>
              <a:t>Il </a:t>
            </a:r>
            <a:r>
              <a:rPr lang="it-IT" sz="6000" b="1" smtClean="0">
                <a:solidFill>
                  <a:srgbClr val="FF3300"/>
                </a:solidFill>
              </a:rPr>
              <a:t>Congresso del PD </a:t>
            </a:r>
            <a:r>
              <a:rPr lang="it-IT" sz="6000" smtClean="0">
                <a:solidFill>
                  <a:srgbClr val="FF3300"/>
                </a:solidFill>
              </a:rPr>
              <a:t>dell’Emilia-Romagna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4"/>
          <p:cNvSpPr>
            <a:spLocks noGrp="1"/>
          </p:cNvSpPr>
          <p:nvPr>
            <p:ph type="title"/>
          </p:nvPr>
        </p:nvSpPr>
        <p:spPr>
          <a:xfrm>
            <a:off x="2744788" y="4494213"/>
            <a:ext cx="8912225" cy="1971675"/>
          </a:xfrm>
        </p:spPr>
        <p:txBody>
          <a:bodyPr/>
          <a:lstStyle/>
          <a:p>
            <a:r>
              <a:rPr lang="it-IT" sz="2400" smtClean="0"/>
              <a:t>…e prima ancora la bassa partecipazione alle Primarie.</a:t>
            </a:r>
            <a:r>
              <a:rPr lang="it-IT" sz="1200" smtClean="0"/>
              <a:t/>
            </a:r>
            <a:br>
              <a:rPr lang="it-IT" sz="1200" smtClean="0"/>
            </a:br>
            <a:r>
              <a:rPr lang="it-IT" sz="2400" smtClean="0"/>
              <a:t/>
            </a:r>
            <a:br>
              <a:rPr lang="it-IT" sz="2400" smtClean="0"/>
            </a:br>
            <a:r>
              <a:rPr lang="it-IT" sz="2400" smtClean="0"/>
              <a:t>Dobbiamo reagire e farci carico della sfiducia seguita alla chiusura anticipata della legislatura regionale e all’inchiesta sulle spese dei Gruppi.</a:t>
            </a:r>
          </a:p>
        </p:txBody>
      </p:sp>
      <p:sp>
        <p:nvSpPr>
          <p:cNvPr id="22530" name="Segnaposto testo 5"/>
          <p:cNvSpPr>
            <a:spLocks noGrp="1"/>
          </p:cNvSpPr>
          <p:nvPr>
            <p:ph type="body" idx="1"/>
          </p:nvPr>
        </p:nvSpPr>
        <p:spPr>
          <a:xfrm>
            <a:off x="2940050" y="1973263"/>
            <a:ext cx="3992563" cy="576262"/>
          </a:xfrm>
        </p:spPr>
        <p:txBody>
          <a:bodyPr/>
          <a:lstStyle/>
          <a:p>
            <a:r>
              <a:rPr lang="it-IT" b="1" smtClean="0"/>
              <a:t>PD Elezioni Europee</a:t>
            </a:r>
          </a:p>
        </p:txBody>
      </p:sp>
      <p:sp>
        <p:nvSpPr>
          <p:cNvPr id="22531" name="Segnaposto contenuto 6"/>
          <p:cNvSpPr>
            <a:spLocks noGrp="1"/>
          </p:cNvSpPr>
          <p:nvPr>
            <p:ph sz="half" idx="2"/>
          </p:nvPr>
        </p:nvSpPr>
        <p:spPr>
          <a:xfrm>
            <a:off x="2589213" y="2549525"/>
            <a:ext cx="4343400" cy="1944688"/>
          </a:xfrm>
        </p:spPr>
        <p:txBody>
          <a:bodyPr/>
          <a:lstStyle/>
          <a:p>
            <a:r>
              <a:rPr lang="it-IT" sz="11000" smtClean="0">
                <a:solidFill>
                  <a:srgbClr val="002060"/>
                </a:solidFill>
              </a:rPr>
              <a:t>52%</a:t>
            </a:r>
          </a:p>
        </p:txBody>
      </p:sp>
      <p:sp>
        <p:nvSpPr>
          <p:cNvPr id="22532" name="Segnaposto testo 7"/>
          <p:cNvSpPr>
            <a:spLocks noGrp="1"/>
          </p:cNvSpPr>
          <p:nvPr>
            <p:ph type="body" sz="quarter" idx="3"/>
          </p:nvPr>
        </p:nvSpPr>
        <p:spPr>
          <a:xfrm>
            <a:off x="7507288" y="1970088"/>
            <a:ext cx="3998912" cy="576262"/>
          </a:xfrm>
        </p:spPr>
        <p:txBody>
          <a:bodyPr/>
          <a:lstStyle/>
          <a:p>
            <a:r>
              <a:rPr lang="it-IT" b="1" smtClean="0"/>
              <a:t>Affluenza alle regionali</a:t>
            </a:r>
          </a:p>
        </p:txBody>
      </p:sp>
      <p:sp>
        <p:nvSpPr>
          <p:cNvPr id="22533" name="Segnaposto contenuto 8"/>
          <p:cNvSpPr>
            <a:spLocks noGrp="1"/>
          </p:cNvSpPr>
          <p:nvPr>
            <p:ph sz="quarter" idx="4"/>
          </p:nvPr>
        </p:nvSpPr>
        <p:spPr>
          <a:xfrm>
            <a:off x="7167563" y="2546350"/>
            <a:ext cx="4338637" cy="1947863"/>
          </a:xfrm>
        </p:spPr>
        <p:txBody>
          <a:bodyPr/>
          <a:lstStyle/>
          <a:p>
            <a:r>
              <a:rPr lang="it-IT" sz="11000" smtClean="0">
                <a:solidFill>
                  <a:srgbClr val="7030A0"/>
                </a:solidFill>
              </a:rPr>
              <a:t>38%</a:t>
            </a:r>
          </a:p>
        </p:txBody>
      </p:sp>
      <p:sp>
        <p:nvSpPr>
          <p:cNvPr id="22534" name="Titolo 4"/>
          <p:cNvSpPr txBox="1">
            <a:spLocks/>
          </p:cNvSpPr>
          <p:nvPr/>
        </p:nvSpPr>
        <p:spPr bwMode="auto">
          <a:xfrm>
            <a:off x="2744788" y="7762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it-IT" sz="3600">
                <a:solidFill>
                  <a:srgbClr val="262626"/>
                </a:solidFill>
                <a:latin typeface="Century Gothic" pitchFamily="34" charset="0"/>
              </a:rPr>
              <a:t>Il 2014 ci ha lasciato…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Coesione e dialogo per una nuova fase di «buona politica»</a:t>
            </a:r>
          </a:p>
        </p:txBody>
      </p:sp>
      <p:pic>
        <p:nvPicPr>
          <p:cNvPr id="23554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92388" y="3863975"/>
            <a:ext cx="8586787" cy="2722563"/>
          </a:xfr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2592388" y="2028825"/>
            <a:ext cx="8912225" cy="3048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 smtClean="0"/>
              <a:t>Riaffermare i valori fondanti del PD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 smtClean="0"/>
              <a:t>Riorganizzare la struttura e la forma del partito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 smtClean="0"/>
              <a:t>Restituire dignità all’impegno politico nel partito e all’azione pubblica </a:t>
            </a:r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000" smtClean="0">
                <a:solidFill>
                  <a:srgbClr val="FF3300"/>
                </a:solidFill>
              </a:rPr>
              <a:t>La </a:t>
            </a:r>
            <a:r>
              <a:rPr lang="it-IT" sz="6000" b="1" smtClean="0">
                <a:solidFill>
                  <a:srgbClr val="FF3300"/>
                </a:solidFill>
              </a:rPr>
              <a:t>forma partito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title"/>
          </p:nvPr>
        </p:nvSpPr>
        <p:spPr>
          <a:xfrm>
            <a:off x="2589213" y="4645025"/>
            <a:ext cx="8915400" cy="566738"/>
          </a:xfrm>
        </p:spPr>
        <p:txBody>
          <a:bodyPr/>
          <a:lstStyle/>
          <a:p>
            <a:r>
              <a:rPr lang="it-IT" b="1" smtClean="0"/>
              <a:t>Un partito europeo e europeista</a:t>
            </a:r>
          </a:p>
        </p:txBody>
      </p:sp>
      <p:pic>
        <p:nvPicPr>
          <p:cNvPr id="25602" name="Segnaposto immagine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401" b="26401"/>
          <a:stretch>
            <a:fillRect/>
          </a:stretch>
        </p:blipFill>
        <p:spPr>
          <a:xfrm>
            <a:off x="2589213" y="635000"/>
            <a:ext cx="8915400" cy="3854450"/>
          </a:xfrm>
        </p:spPr>
      </p:pic>
      <p:sp>
        <p:nvSpPr>
          <p:cNvPr id="25603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1020762"/>
          </a:xfrm>
        </p:spPr>
        <p:txBody>
          <a:bodyPr/>
          <a:lstStyle/>
          <a:p>
            <a:r>
              <a:rPr lang="it-IT" sz="1800" smtClean="0"/>
              <a:t>…capace di confrontarsi con i principali partiti del PSE e di promuovere la costruzione di una nuova classe dirigente europea.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>
          <a:xfrm>
            <a:off x="2589213" y="4645025"/>
            <a:ext cx="8915400" cy="566738"/>
          </a:xfrm>
        </p:spPr>
        <p:txBody>
          <a:bodyPr/>
          <a:lstStyle/>
          <a:p>
            <a:r>
              <a:rPr lang="it-IT" b="1" smtClean="0"/>
              <a:t>Inclusione, partecipazione, coinvolgimento</a:t>
            </a:r>
          </a:p>
        </p:txBody>
      </p:sp>
      <p:pic>
        <p:nvPicPr>
          <p:cNvPr id="26626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178" b="21178"/>
          <a:stretch>
            <a:fillRect/>
          </a:stretch>
        </p:blipFill>
        <p:spPr>
          <a:xfrm>
            <a:off x="2589213" y="635000"/>
            <a:ext cx="8915400" cy="385445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10207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it-IT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 partito aperto e inclusivo nel quale nessuno deve sentirsi ospite, con…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partecipazione degli iscritti alle decisioni del partito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Nuove forme di consultazione e coinvolgimento di iscritti e elettori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ucid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8471</TotalTime>
  <Words>1033</Words>
  <Application>Microsoft Office PowerPoint</Application>
  <PresentationFormat>Custom</PresentationFormat>
  <Paragraphs>96</Paragraphs>
  <Slides>32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Modello struttura</vt:lpstr>
      </vt:variant>
      <vt:variant>
        <vt:i4>17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54" baseType="lpstr">
      <vt:lpstr>Century Gothic</vt:lpstr>
      <vt:lpstr>Arial</vt:lpstr>
      <vt:lpstr>Wingdings 3</vt:lpstr>
      <vt:lpstr>Calibri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Grafico di Microsoft Excel</vt:lpstr>
      <vt:lpstr> Emilia-Romagna </vt:lpstr>
      <vt:lpstr>Tocca a noi</vt:lpstr>
      <vt:lpstr>Diapositiva 3</vt:lpstr>
      <vt:lpstr>Il Congresso del PD dell’Emilia-Romagna</vt:lpstr>
      <vt:lpstr>…e prima ancora la bassa partecipazione alle Primarie.  Dobbiamo reagire e farci carico della sfiducia seguita alla chiusura anticipata della legislatura regionale e all’inchiesta sulle spese dei Gruppi.</vt:lpstr>
      <vt:lpstr>Coesione e dialogo per una nuova fase di «buona politica»</vt:lpstr>
      <vt:lpstr>La forma partito</vt:lpstr>
      <vt:lpstr>Un partito europeo e europeista</vt:lpstr>
      <vt:lpstr>Inclusione, partecipazione, coinvolgimento</vt:lpstr>
      <vt:lpstr>L’etica politica, dentro un solido sistema di valori</vt:lpstr>
      <vt:lpstr>Innovare le nostre forme di radicamento</vt:lpstr>
      <vt:lpstr>Circoli aperti in un partito aperto</vt:lpstr>
      <vt:lpstr>Le Feste dell’Unità: il popolo democratico che sta insieme e si diverte</vt:lpstr>
      <vt:lpstr>I Giovani Democratici</vt:lpstr>
      <vt:lpstr>La Conferenza delle  Donne Democratiche</vt:lpstr>
      <vt:lpstr>Un nuovo modello di adesione:  l’Albo degli elettori a partire dall’Emilia-Romagna</vt:lpstr>
      <vt:lpstr>Diapositiva 17</vt:lpstr>
      <vt:lpstr>Formazione: per una politica fatta con professionalità</vt:lpstr>
      <vt:lpstr>PD: il Partito delle idee</vt:lpstr>
      <vt:lpstr>La Conferenza Programmatica Annuale</vt:lpstr>
      <vt:lpstr>Il Coordinamento degli eletti, dai Comuni all’UE</vt:lpstr>
      <vt:lpstr>Trasparenza della gestione e dell’azione</vt:lpstr>
      <vt:lpstr>Pensiamo il futuro dell’Emilia-Romagna</vt:lpstr>
      <vt:lpstr>Lavoro</vt:lpstr>
      <vt:lpstr>Burocrazia</vt:lpstr>
      <vt:lpstr>Legalità</vt:lpstr>
      <vt:lpstr>Ambiente e territorio</vt:lpstr>
      <vt:lpstr>Welfare e sanità</vt:lpstr>
      <vt:lpstr>Scuola</vt:lpstr>
      <vt:lpstr>Università e ricerca</vt:lpstr>
      <vt:lpstr>Diritti e parità</vt:lpstr>
      <vt:lpstr>Una legislatura costituente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Tocca a noi</dc:title>
  <dc:creator>Giorgio Sagrini</dc:creator>
  <cp:lastModifiedBy>Chiara Fabbri</cp:lastModifiedBy>
  <cp:revision>43</cp:revision>
  <dcterms:created xsi:type="dcterms:W3CDTF">2015-04-10T07:43:31Z</dcterms:created>
  <dcterms:modified xsi:type="dcterms:W3CDTF">2015-04-22T13:53:18Z</dcterms:modified>
</cp:coreProperties>
</file>